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41" r:id="rId2"/>
    <p:sldId id="434" r:id="rId3"/>
    <p:sldId id="266" r:id="rId4"/>
    <p:sldId id="436" r:id="rId5"/>
    <p:sldId id="438" r:id="rId6"/>
    <p:sldId id="439" r:id="rId7"/>
    <p:sldId id="440" r:id="rId8"/>
    <p:sldId id="441" r:id="rId9"/>
    <p:sldId id="442" r:id="rId10"/>
    <p:sldId id="443" r:id="rId11"/>
    <p:sldId id="444" r:id="rId12"/>
    <p:sldId id="446" r:id="rId13"/>
    <p:sldId id="450" r:id="rId14"/>
    <p:sldId id="473" r:id="rId15"/>
    <p:sldId id="451" r:id="rId16"/>
    <p:sldId id="452" r:id="rId17"/>
    <p:sldId id="453" r:id="rId18"/>
    <p:sldId id="454" r:id="rId19"/>
    <p:sldId id="471" r:id="rId20"/>
    <p:sldId id="456" r:id="rId21"/>
    <p:sldId id="455" r:id="rId22"/>
    <p:sldId id="457" r:id="rId23"/>
    <p:sldId id="458" r:id="rId24"/>
    <p:sldId id="460" r:id="rId25"/>
    <p:sldId id="459" r:id="rId26"/>
    <p:sldId id="461" r:id="rId27"/>
    <p:sldId id="462" r:id="rId28"/>
    <p:sldId id="463" r:id="rId29"/>
    <p:sldId id="468" r:id="rId30"/>
    <p:sldId id="464" r:id="rId31"/>
    <p:sldId id="465" r:id="rId32"/>
    <p:sldId id="466" r:id="rId33"/>
    <p:sldId id="469" r:id="rId34"/>
    <p:sldId id="470" r:id="rId35"/>
    <p:sldId id="472" r:id="rId36"/>
    <p:sldId id="467" r:id="rId37"/>
    <p:sldId id="328" r:id="rId38"/>
    <p:sldId id="435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jpg>
</file>

<file path=ppt/media/image11.jpg>
</file>

<file path=ppt/media/image12.jpg>
</file>

<file path=ppt/media/image13.jpg>
</file>

<file path=ppt/media/image14.jfif>
</file>

<file path=ppt/media/image15.jpg>
</file>

<file path=ppt/media/image16.jpg>
</file>

<file path=ppt/media/image17.png>
</file>

<file path=ppt/media/image18.png>
</file>

<file path=ppt/media/image19.png>
</file>

<file path=ppt/media/image2.jpe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3.png>
</file>

<file path=ppt/media/image4.jpeg>
</file>

<file path=ppt/media/image5.jp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94D2D-41F8-ED67-5A95-E5BA9BAE9F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733C59-CB11-9A02-1FC8-5588A7212D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EC358-284D-DCF2-D2EA-9AB9B7953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8A2BD-48B6-286F-6ECF-3F070CBC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69D85-9E12-2C3F-4B82-F4C7597C6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792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AA9A8-E109-3714-A09E-6D0F8E97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4AFE5F-5CD2-B75D-0DFF-475BA179B6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9BEF7-1EFD-8A03-5385-C95B654FF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B6AC8-25B7-D303-4765-0E40DBC7A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AD62D-4E40-ABDF-4260-5C9078566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56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BB1E37-7849-10ED-8C32-81BA288EEA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524C1-8908-5491-BBCC-C2BF874A5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4DE49-B263-EF85-8D96-BD953DE8B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90979D-E1CF-C16A-4997-95B7940FE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1974D8-E316-E52E-11ED-461045EC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210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E83F-D4F9-E2CA-F4AC-31C9EE2A9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BFF34-48A6-D1B5-0B5D-99262D194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A9344-6EA1-771B-A6CF-B64C8273D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A62EE-7DD7-ECDD-7C18-19B8751E6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42D990-6660-1FA5-FE03-C4D1AAD91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43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80D3A-D15E-781B-BBCB-E42774751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D6638-C50A-02AA-5209-DF80DEE6F7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D5D3F-B54B-A400-C304-9B47D42C4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4EEC5-BA61-45D0-8CFC-78B72127A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5FE48-484F-AE34-30E3-860AAC3CC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07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2748B-E286-CD80-42FD-611825BE0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075F3-E175-C4E2-6392-C0D5FE187B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0F35DB-DBAF-53B5-7365-37608FF2A4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B20D7-5FCB-EB38-95B7-94167643D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5AAD3-7A86-7AF6-2694-2FEB806AD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E3E79-D433-99CC-491D-B4C17EA09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84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26FA8-C302-C9F1-47FF-CDE6D2C3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1E468-EDC7-0FC6-98B1-7B7E3857D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075641-DC68-0FC6-BBC2-88CFAF35F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D79FB7-1DC7-11C8-A679-E557F7FC1B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087ACD-02BA-733D-63A2-0BBE03EE98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02244D-0478-BFD6-78E8-991522BA5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6C10BE-0C1F-B0B1-0D0D-346A3A43A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1F46B3-BF58-392F-366B-0A7244408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056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1A29-906A-FC19-1578-97C286285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5B9184-248E-BC44-8991-A678A80C0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26F98A-0A6E-D189-9B11-BD5AED7A2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3C010F-AD02-DCEC-2355-A721EBA4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593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D14304-D131-AD05-8307-3F91ED451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2A8129-F65F-58DE-C802-2A79141EB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E8900-E4E1-9299-4FAC-C4D860B1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20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8762E-99C0-65FA-7EED-D60D9BAED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EBFC3-C68C-C9B2-A57B-448405A12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375EAA-5857-D261-D1F7-5B7F0408C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50EF3-F0F9-2C4B-16F2-1B5F0B832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1F8F37-8854-744D-7ADB-5F59173F2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3AF0FF-7AFD-591F-9CCD-FA3026CB0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87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ED613-793D-D2C8-7578-F0864786D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8AD657-EA50-3BA0-8D15-B53215B015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C106BB-1E26-158F-EAE0-03963F8E0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A0AEAC-132F-FCD7-CF2A-F7FCED979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E3788-9C86-ED6D-189F-CC9117227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E67632-5CA9-C19F-6F30-A636DA40D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804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AB868E-35B1-A1DE-A847-70B8D6B86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A5984-F6B9-B936-F3EE-ED54CB7B0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2B61C-E2A3-108A-9DFE-A3F4B3ED2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1199D-F4D8-4FB7-A8CF-B4911B34E997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F01C3-1E41-E0F2-9E9F-D1A4FCD8DF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B3451-CCC0-6CEA-E227-C3511439A4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B0F839-8639-482D-9B63-79F555E9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66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sqlsaturday.com/nyc" TargetMode="External"/><Relationship Id="rId13" Type="http://schemas.openxmlformats.org/officeDocument/2006/relationships/image" Target="../media/image2.jpeg"/><Relationship Id="rId18" Type="http://schemas.openxmlformats.org/officeDocument/2006/relationships/image" Target="../media/image5.jpg"/><Relationship Id="rId3" Type="http://schemas.openxmlformats.org/officeDocument/2006/relationships/hyperlink" Target="https://link.springer.com/book/10.1007/978-1-4842-8048-5" TargetMode="External"/><Relationship Id="rId21" Type="http://schemas.openxmlformats.org/officeDocument/2006/relationships/image" Target="../media/image7.png"/><Relationship Id="rId7" Type="http://schemas.openxmlformats.org/officeDocument/2006/relationships/hyperlink" Target="https://sqlsaturday.com/2024-08-03-sqlsaturday1083/" TargetMode="External"/><Relationship Id="rId12" Type="http://schemas.openxmlformats.org/officeDocument/2006/relationships/hyperlink" Target="https://link.springer.com/search?dc.creator=Edward+Pollack" TargetMode="External"/><Relationship Id="rId17" Type="http://schemas.openxmlformats.org/officeDocument/2006/relationships/hyperlink" Target="https://www.transfinder.com/" TargetMode="External"/><Relationship Id="rId2" Type="http://schemas.openxmlformats.org/officeDocument/2006/relationships/hyperlink" Target="https://link.springer.com/book/10.1007/978-1-4842-4318-3" TargetMode="External"/><Relationship Id="rId16" Type="http://schemas.openxmlformats.org/officeDocument/2006/relationships/image" Target="../media/image4.jpeg"/><Relationship Id="rId20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d-gate.com/simple-talk/author/ed7alum-rpi-edu/" TargetMode="External"/><Relationship Id="rId11" Type="http://schemas.openxmlformats.org/officeDocument/2006/relationships/image" Target="../media/image1.jpeg"/><Relationship Id="rId5" Type="http://schemas.openxmlformats.org/officeDocument/2006/relationships/hyperlink" Target="https://link.springer.com/book/10.1007/978-1-4842-5197-3" TargetMode="External"/><Relationship Id="rId15" Type="http://schemas.openxmlformats.org/officeDocument/2006/relationships/hyperlink" Target="https://mvp.microsoft.com/en-US/MVP/profile/c7dc42d5-ff3e-ed11-bba3-000d3a197333" TargetMode="External"/><Relationship Id="rId10" Type="http://schemas.openxmlformats.org/officeDocument/2006/relationships/hyperlink" Target="https://www.meetup.com/capital-area-sql-server-user-group/" TargetMode="External"/><Relationship Id="rId19" Type="http://schemas.openxmlformats.org/officeDocument/2006/relationships/hyperlink" Target="https://sqlsaturday.com/" TargetMode="External"/><Relationship Id="rId4" Type="http://schemas.openxmlformats.org/officeDocument/2006/relationships/hyperlink" Target="https://link.springer.com/book/10.1007/978-1-4842-9215-0" TargetMode="External"/><Relationship Id="rId9" Type="http://schemas.openxmlformats.org/officeDocument/2006/relationships/hyperlink" Target="https://datadrivencommunity.com/" TargetMode="External"/><Relationship Id="rId1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qlshack.com/author/edward-pollack/" TargetMode="External"/><Relationship Id="rId3" Type="http://schemas.openxmlformats.org/officeDocument/2006/relationships/hyperlink" Target="https://www.linkedin.com/in/ed-pollack-65a3aa23/" TargetMode="External"/><Relationship Id="rId7" Type="http://schemas.openxmlformats.org/officeDocument/2006/relationships/hyperlink" Target="https://www.red-gate.com/simple-talk/author/ed7alum-rpi-edu/" TargetMode="External"/><Relationship Id="rId2" Type="http://schemas.openxmlformats.org/officeDocument/2006/relationships/hyperlink" Target="mailto:ed@edwardpollack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EdwardPollack" TargetMode="External"/><Relationship Id="rId5" Type="http://schemas.openxmlformats.org/officeDocument/2006/relationships/hyperlink" Target="https://sessionize.com/edward-pollack/" TargetMode="External"/><Relationship Id="rId4" Type="http://schemas.openxmlformats.org/officeDocument/2006/relationships/hyperlink" Target="https://mvp.microsoft.com/en-US/MVP/profile/c7dc42d5-ff3e-ed11-bba3-000d3a197333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000153E-13F0-2A86-7928-E130AFF3A083}"/>
              </a:ext>
            </a:extLst>
          </p:cNvPr>
          <p:cNvSpPr txBox="1">
            <a:spLocks/>
          </p:cNvSpPr>
          <p:nvPr/>
        </p:nvSpPr>
        <p:spPr>
          <a:xfrm>
            <a:off x="380712" y="332656"/>
            <a:ext cx="6696252" cy="22604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Data Security on an Ever-Changing Data Platform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78C6CF1-01E0-E808-5932-A514A53E8DF8}"/>
              </a:ext>
            </a:extLst>
          </p:cNvPr>
          <p:cNvSpPr txBox="1">
            <a:spLocks/>
          </p:cNvSpPr>
          <p:nvPr/>
        </p:nvSpPr>
        <p:spPr>
          <a:xfrm>
            <a:off x="380712" y="3045587"/>
            <a:ext cx="3843815" cy="216649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457200" rtl="0" eaLnBrk="1" latinLnBrk="0" hangingPunct="1">
              <a:lnSpc>
                <a:spcPts val="2800"/>
              </a:lnSpc>
              <a:spcBef>
                <a:spcPts val="500"/>
              </a:spcBef>
              <a:spcAft>
                <a:spcPts val="800"/>
              </a:spcAft>
              <a:buFont typeface="Arial"/>
              <a:buNone/>
              <a:defRPr sz="2400" kern="1200">
                <a:solidFill>
                  <a:schemeClr val="accent6">
                    <a:lumMod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ts val="2500"/>
              </a:lnSpc>
              <a:spcBef>
                <a:spcPts val="200"/>
              </a:spcBef>
              <a:spcAft>
                <a:spcPts val="200"/>
              </a:spcAft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SzPct val="100000"/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42913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Edward Pollack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Microsoft Data Platform MVP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Data Architect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Transfinder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558531-503D-27CF-9E62-95ACD339588F}"/>
              </a:ext>
            </a:extLst>
          </p:cNvPr>
          <p:cNvCxnSpPr>
            <a:cxnSpLocks/>
          </p:cNvCxnSpPr>
          <p:nvPr/>
        </p:nvCxnSpPr>
        <p:spPr>
          <a:xfrm>
            <a:off x="475900" y="3071811"/>
            <a:ext cx="669625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758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2FA72-1A33-5464-689A-7F9CFA973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24C32-F080-D128-8301-1D9478655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Changed?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2B9A1-FCD1-726E-ED8B-43E1E55BD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Data is BIG and getting BIGGER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Data is distributed and spreading out MORE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We rely on more vendors/tools than ever!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Internet access is ubiquitous &amp; affordable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Greater surface area</a:t>
            </a:r>
          </a:p>
          <a:p>
            <a:pPr marL="1028700" lvl="1" indent="-571500"/>
            <a:r>
              <a:rPr lang="en-CA" dirty="0"/>
              <a:t>Cloud, Edge, Analytics, AI, </a:t>
            </a:r>
            <a:r>
              <a:rPr lang="en-CA" dirty="0" err="1"/>
              <a:t>etc</a:t>
            </a:r>
            <a:r>
              <a:rPr lang="en-CA" dirty="0"/>
              <a:t>…</a:t>
            </a:r>
          </a:p>
          <a:p>
            <a:pPr marL="571500" indent="-571500"/>
            <a:r>
              <a:rPr lang="en-CA" dirty="0"/>
              <a:t>App/business complexity</a:t>
            </a:r>
          </a:p>
          <a:p>
            <a:pPr marL="571500" indent="-571500"/>
            <a:r>
              <a:rPr lang="en-CA" dirty="0"/>
              <a:t>Software development is faster than ever!</a:t>
            </a:r>
          </a:p>
          <a:p>
            <a:pPr marL="571500" indent="-571500"/>
            <a:r>
              <a:rPr lang="en-CA" dirty="0"/>
              <a:t>Cryptocurrency access</a:t>
            </a:r>
          </a:p>
        </p:txBody>
      </p:sp>
    </p:spTree>
    <p:extLst>
      <p:ext uri="{BB962C8B-B14F-4D97-AF65-F5344CB8AC3E}">
        <p14:creationId xmlns:p14="http://schemas.microsoft.com/office/powerpoint/2010/main" val="1874264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C391EF-9792-1DC6-62FD-40783AD0A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F326A-D910-C07B-A70E-F14A6A4E7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Where Do We Start?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C8743-B9C3-4C84-659D-1B108D78D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Inventory data you are responsible for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Audit:</a:t>
            </a:r>
          </a:p>
          <a:p>
            <a:pPr marL="1028700" lvl="1" indent="-571500"/>
            <a:r>
              <a:rPr lang="en-CA" dirty="0"/>
              <a:t>Software platforms</a:t>
            </a:r>
          </a:p>
          <a:p>
            <a:pPr marL="1485900" lvl="2" indent="-571500"/>
            <a:r>
              <a:rPr lang="en-CA" dirty="0"/>
              <a:t>Versions</a:t>
            </a:r>
          </a:p>
          <a:p>
            <a:pPr marL="1485900" lvl="2" indent="-571500"/>
            <a:r>
              <a:rPr lang="en-CA" dirty="0"/>
              <a:t>Vendor software</a:t>
            </a:r>
          </a:p>
          <a:p>
            <a:pPr marL="1485900" lvl="2" indent="-571500"/>
            <a:r>
              <a:rPr lang="en-CA" dirty="0"/>
              <a:t>Logging/metrics/performance/monitor apps</a:t>
            </a:r>
          </a:p>
          <a:p>
            <a:pPr marL="1485900" lvl="2" indent="-571500"/>
            <a:r>
              <a:rPr lang="en-CA" dirty="0"/>
              <a:t>Hardware/Firmware</a:t>
            </a:r>
          </a:p>
          <a:p>
            <a:pPr marL="1028700" lvl="1" indent="-571500"/>
            <a:r>
              <a:rPr lang="en-CA" dirty="0"/>
              <a:t>Users/Logins</a:t>
            </a:r>
          </a:p>
          <a:p>
            <a:pPr marL="1028700" lvl="1" indent="-571500"/>
            <a:r>
              <a:rPr lang="en-CA" dirty="0"/>
              <a:t>Permissions</a:t>
            </a:r>
          </a:p>
          <a:p>
            <a:pPr marL="1028700" lvl="1" indent="-571500"/>
            <a:r>
              <a:rPr lang="en-CA" dirty="0"/>
              <a:t>Logging*</a:t>
            </a:r>
          </a:p>
          <a:p>
            <a:pPr marL="571500" indent="-571500"/>
            <a:r>
              <a:rPr lang="en-CA" dirty="0"/>
              <a:t>Cannot improve security without knowing what you have!</a:t>
            </a:r>
          </a:p>
        </p:txBody>
      </p:sp>
    </p:spTree>
    <p:extLst>
      <p:ext uri="{BB962C8B-B14F-4D97-AF65-F5344CB8AC3E}">
        <p14:creationId xmlns:p14="http://schemas.microsoft.com/office/powerpoint/2010/main" val="3668652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7EFE6-E77A-3118-D086-79A2440D5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66732-5B3A-5258-A4C2-5F205F8D0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5525"/>
          </a:xfrm>
        </p:spPr>
        <p:txBody>
          <a:bodyPr/>
          <a:lstStyle/>
          <a:p>
            <a:r>
              <a:rPr lang="en-US" b="1" dirty="0"/>
              <a:t>Onion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265F9-1382-4CDB-955E-430D769F4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3325" y="6238081"/>
            <a:ext cx="3228975" cy="5095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i="1" dirty="0"/>
              <a:t>(Onions have layers)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688BE8-93DF-F332-6185-31D3D4BA8A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297" y="1319213"/>
            <a:ext cx="7247280" cy="4833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53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C7943-DF00-E5EA-624D-3D3827496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42CFE-D666-3510-9DF5-712A167DC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400" b="1" dirty="0"/>
              <a:t>YOU NEED BACKUPS!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1E2E5-3D36-B84C-2094-766A2C53F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9616"/>
            <a:ext cx="10515600" cy="4677347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CA" sz="5000" i="1" dirty="0"/>
            </a:br>
            <a:r>
              <a:rPr lang="en-CA" sz="5000" i="1" dirty="0"/>
              <a:t>SERVER SNAPSHOTS</a:t>
            </a:r>
          </a:p>
          <a:p>
            <a:pPr marL="0" indent="0">
              <a:buNone/>
            </a:pPr>
            <a:r>
              <a:rPr lang="en-CA" sz="2000" i="1" dirty="0"/>
              <a:t>	That are tested and restored routinely</a:t>
            </a:r>
          </a:p>
          <a:p>
            <a:pPr marL="0" indent="0">
              <a:buNone/>
            </a:pPr>
            <a:r>
              <a:rPr lang="en-CA" sz="5000" i="1" dirty="0"/>
              <a:t>DATABASE BACKUPS</a:t>
            </a:r>
          </a:p>
          <a:p>
            <a:pPr marL="0" indent="0">
              <a:buNone/>
            </a:pPr>
            <a:r>
              <a:rPr lang="en-CA" sz="4000" i="1" dirty="0"/>
              <a:t>	</a:t>
            </a:r>
            <a:r>
              <a:rPr lang="en-CA" sz="2000" i="1" dirty="0"/>
              <a:t>That are tested and restored routinely</a:t>
            </a:r>
          </a:p>
          <a:p>
            <a:pPr marL="0" indent="0">
              <a:buNone/>
            </a:pPr>
            <a:r>
              <a:rPr lang="en-CA" sz="5000" i="1" dirty="0"/>
              <a:t>SECURE BACKUPS</a:t>
            </a:r>
          </a:p>
          <a:p>
            <a:pPr marL="0" indent="0">
              <a:buNone/>
            </a:pPr>
            <a:r>
              <a:rPr lang="en-CA" sz="2000" i="1" dirty="0"/>
              <a:t>	Who/what has access?</a:t>
            </a:r>
          </a:p>
          <a:p>
            <a:pPr marL="0" indent="0">
              <a:buNone/>
            </a:pPr>
            <a:endParaRPr lang="en-CA" sz="4000" b="1" dirty="0"/>
          </a:p>
        </p:txBody>
      </p:sp>
    </p:spTree>
    <p:extLst>
      <p:ext uri="{BB962C8B-B14F-4D97-AF65-F5344CB8AC3E}">
        <p14:creationId xmlns:p14="http://schemas.microsoft.com/office/powerpoint/2010/main" val="1716127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9FF59A-C6AF-3E08-9A3B-95D8F9ED4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478D6-489E-44A0-D2C8-EB26BE141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400" b="1" dirty="0"/>
              <a:t>YOU NEED LOGS!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FC9CE-4BB9-D60F-68D6-F61BD9512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9616"/>
            <a:ext cx="10515600" cy="4677347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CA" sz="5000" i="1" dirty="0"/>
            </a:br>
            <a:r>
              <a:rPr lang="en-CA" sz="5000" i="1" dirty="0"/>
              <a:t>DATABASE SERVER LOGS</a:t>
            </a:r>
          </a:p>
          <a:p>
            <a:pPr marL="0" indent="0">
              <a:buNone/>
            </a:pPr>
            <a:r>
              <a:rPr lang="en-CA" sz="2000" i="1" dirty="0"/>
              <a:t>	That are filtered, truncated, and managed regularly</a:t>
            </a:r>
          </a:p>
          <a:p>
            <a:pPr marL="0" indent="0">
              <a:buNone/>
            </a:pPr>
            <a:r>
              <a:rPr lang="en-CA" sz="5000" i="1" dirty="0"/>
              <a:t>HOST/SERVER LOGS</a:t>
            </a:r>
          </a:p>
          <a:p>
            <a:pPr marL="0" indent="0">
              <a:buNone/>
            </a:pPr>
            <a:r>
              <a:rPr lang="en-CA" sz="4000" i="1" dirty="0"/>
              <a:t>	</a:t>
            </a:r>
            <a:r>
              <a:rPr lang="en-CA" sz="2000" i="1" dirty="0"/>
              <a:t> That are filtered, truncated, and managed regularly</a:t>
            </a:r>
          </a:p>
          <a:p>
            <a:pPr marL="0" indent="0">
              <a:buNone/>
            </a:pPr>
            <a:r>
              <a:rPr lang="en-CA" sz="5000" i="1" dirty="0"/>
              <a:t>LOG ALERTING</a:t>
            </a:r>
          </a:p>
          <a:p>
            <a:pPr marL="0" indent="0">
              <a:buNone/>
            </a:pPr>
            <a:r>
              <a:rPr lang="en-CA" sz="2000" i="1" dirty="0"/>
              <a:t>	For failed logins and other </a:t>
            </a:r>
            <a:r>
              <a:rPr lang="en-CA" sz="2000" b="1" i="1" dirty="0"/>
              <a:t>Bad Stuff</a:t>
            </a:r>
          </a:p>
          <a:p>
            <a:pPr marL="0" indent="0">
              <a:buNone/>
            </a:pPr>
            <a:endParaRPr lang="en-CA" sz="4000" b="1" dirty="0"/>
          </a:p>
        </p:txBody>
      </p:sp>
    </p:spTree>
    <p:extLst>
      <p:ext uri="{BB962C8B-B14F-4D97-AF65-F5344CB8AC3E}">
        <p14:creationId xmlns:p14="http://schemas.microsoft.com/office/powerpoint/2010/main" val="1742972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9AC98-0B83-135E-9C55-C20093F81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72DCB-BEC6-652C-AE08-C5C5B7A8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5525"/>
          </a:xfrm>
        </p:spPr>
        <p:txBody>
          <a:bodyPr/>
          <a:lstStyle/>
          <a:p>
            <a:r>
              <a:rPr lang="en-US" b="1" dirty="0"/>
              <a:t>Hacking is Rarely This…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BD6262-630F-E607-705B-51CE11BB1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074" y="1390650"/>
            <a:ext cx="9058275" cy="509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55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82B84B-AE3B-35A4-9829-0ABD9806D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7FAAE-5854-0F19-A3E8-BD7173A7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5525"/>
          </a:xfrm>
        </p:spPr>
        <p:txBody>
          <a:bodyPr/>
          <a:lstStyle/>
          <a:p>
            <a:r>
              <a:rPr lang="en-US" b="1" dirty="0"/>
              <a:t>And is usually this...</a:t>
            </a:r>
          </a:p>
        </p:txBody>
      </p:sp>
      <p:pic>
        <p:nvPicPr>
          <p:cNvPr id="4" name="Picture 3" descr="A screenshot of a message&#10;&#10;AI-generated content may be incorrect.">
            <a:extLst>
              <a:ext uri="{FF2B5EF4-FFF2-40B4-BE49-F238E27FC236}">
                <a16:creationId xmlns:a16="http://schemas.microsoft.com/office/drawing/2014/main" id="{1A735F4B-D36C-D72D-E39B-437411CAD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549" y="1390650"/>
            <a:ext cx="9327493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5807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2B720-3648-349A-3FFB-5265155E7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A60F9-CE20-DD7F-23BE-79882138B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5525"/>
          </a:xfrm>
        </p:spPr>
        <p:txBody>
          <a:bodyPr/>
          <a:lstStyle/>
          <a:p>
            <a:r>
              <a:rPr lang="en-US" b="1" dirty="0"/>
              <a:t>Therefore, the Weakest Link is</a:t>
            </a:r>
          </a:p>
        </p:txBody>
      </p:sp>
      <p:pic>
        <p:nvPicPr>
          <p:cNvPr id="5" name="Picture 4" descr="A cartoon of a fist&#10;&#10;AI-generated content may be incorrect.">
            <a:extLst>
              <a:ext uri="{FF2B5EF4-FFF2-40B4-BE49-F238E27FC236}">
                <a16:creationId xmlns:a16="http://schemas.microsoft.com/office/drawing/2014/main" id="{EC3773ED-2920-28D9-F595-73F7A2C22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690" y="1390650"/>
            <a:ext cx="7816977" cy="521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44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15651-2FE1-6C06-25E1-0E95A02AA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CDC37-25AF-E672-7772-C82911C81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Principle of Least Privilege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8EAA5-F27F-8065-EDD7-73B021A34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Users/apps should ONLY have access to what is needed to perform their jobs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Reduces attack surface area significantly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Avoid system-generated logins/passwords (admin, </a:t>
            </a:r>
            <a:r>
              <a:rPr lang="en-CA" dirty="0" err="1"/>
              <a:t>sa</a:t>
            </a:r>
            <a:r>
              <a:rPr lang="en-CA" dirty="0"/>
              <a:t>, root, </a:t>
            </a:r>
            <a:r>
              <a:rPr lang="en-CA" dirty="0" err="1"/>
              <a:t>etc</a:t>
            </a:r>
            <a:r>
              <a:rPr lang="en-CA" dirty="0"/>
              <a:t>…)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Use domain/integrated authentication, when possible.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Sysadmin/DB Owner are reserved for admins ONLY</a:t>
            </a:r>
          </a:p>
          <a:p>
            <a:pPr marL="1028700" lvl="1" indent="-571500"/>
            <a:r>
              <a:rPr lang="en-CA" dirty="0"/>
              <a:t>Not Apps</a:t>
            </a:r>
          </a:p>
          <a:p>
            <a:pPr marL="1028700" lvl="1" indent="-571500"/>
            <a:r>
              <a:rPr lang="en-CA" dirty="0"/>
              <a:t>Not developers</a:t>
            </a:r>
          </a:p>
          <a:p>
            <a:pPr marL="1028700" lvl="1" indent="-571500"/>
            <a:r>
              <a:rPr lang="en-CA" dirty="0"/>
              <a:t>Not random people</a:t>
            </a:r>
          </a:p>
          <a:p>
            <a:pPr marL="0" indent="0">
              <a:buNone/>
            </a:pPr>
            <a:endParaRPr lang="en-CA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502223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E00F15-55C3-3FE9-1646-D9A0DB2A95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3B212-AA45-B7DE-49B0-22FFB7F13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Principle of Least Privilege: Division of Roles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C90AF-E6CE-967D-453B-D60BF63FF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0" lvl="1" indent="-571500"/>
            <a:r>
              <a:rPr lang="en-CA" dirty="0"/>
              <a:t>Different apps get different logins/users</a:t>
            </a:r>
          </a:p>
          <a:p>
            <a:pPr marL="1485900" lvl="2" indent="-571500"/>
            <a:r>
              <a:rPr lang="en-CA" dirty="0"/>
              <a:t>Shared logins create unneeded complexity</a:t>
            </a:r>
          </a:p>
          <a:p>
            <a:pPr marL="1485900" lvl="2" indent="-571500"/>
            <a:r>
              <a:rPr lang="en-CA" dirty="0"/>
              <a:t>Shared logins make debugging more difficult</a:t>
            </a:r>
          </a:p>
          <a:p>
            <a:pPr marL="1028700" lvl="1" indent="-571500"/>
            <a:r>
              <a:rPr lang="en-CA" dirty="0"/>
              <a:t>Schemas can separate domains by department/team/usage</a:t>
            </a:r>
          </a:p>
          <a:p>
            <a:pPr marL="1028700" lvl="1" indent="-571500"/>
            <a:r>
              <a:rPr lang="en-CA" dirty="0"/>
              <a:t>Roles allow permissions to be assigned by group</a:t>
            </a:r>
          </a:p>
          <a:p>
            <a:pPr marL="1028700" lvl="1" indent="-571500"/>
            <a:r>
              <a:rPr lang="en-CA" dirty="0"/>
              <a:t>Domain groups allow for less granular control</a:t>
            </a:r>
          </a:p>
        </p:txBody>
      </p:sp>
    </p:spTree>
    <p:extLst>
      <p:ext uri="{BB962C8B-B14F-4D97-AF65-F5344CB8AC3E}">
        <p14:creationId xmlns:p14="http://schemas.microsoft.com/office/powerpoint/2010/main" val="2929355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256" y="-16135"/>
            <a:ext cx="10283535" cy="780881"/>
          </a:xfrm>
        </p:spPr>
        <p:txBody>
          <a:bodyPr/>
          <a:lstStyle/>
          <a:p>
            <a:r>
              <a:rPr lang="en-US" dirty="0"/>
              <a:t>Ed Pollack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256" y="692738"/>
            <a:ext cx="10965490" cy="50013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Microsoft Data Platform MVP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Published author of:</a:t>
            </a:r>
          </a:p>
          <a:p>
            <a:pPr marL="800035" lvl="1" indent="-342872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Dynamic SQL: Applications, Performance, and Security, 2</a:t>
            </a:r>
            <a:r>
              <a:rPr lang="en-US" sz="2000" baseline="30000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nd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 Edition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800035" lvl="1" indent="-342872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hlinkClick r:id="rId3"/>
              </a:rPr>
              <a:t>Analytics Optimization with Columnstore Indexes in SQL Server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800035" lvl="1" indent="-342872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hlinkClick r:id="rId4"/>
              </a:rPr>
              <a:t>Expert Performance Indexing in SQL Server, 4</a:t>
            </a:r>
            <a:r>
              <a:rPr lang="en-US" sz="2000" baseline="30000" dirty="0">
                <a:solidFill>
                  <a:schemeClr val="tx1"/>
                </a:solidFill>
                <a:latin typeface="Arial" panose="020B0604020202020204" pitchFamily="34" charset="0"/>
                <a:hlinkClick r:id="rId4"/>
              </a:rPr>
              <a:t>th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hlinkClick r:id="rId4"/>
              </a:rPr>
              <a:t> Edition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800035" lvl="1" indent="-342872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Published in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hlinkClick r:id="rId5"/>
              </a:rPr>
              <a:t>Expert T-SQL Functions in SQL Server, 3</a:t>
            </a:r>
            <a:r>
              <a:rPr lang="en-US" sz="2000" baseline="30000" dirty="0">
                <a:solidFill>
                  <a:schemeClr val="tx1"/>
                </a:solidFill>
                <a:latin typeface="Arial" panose="020B0604020202020204" pitchFamily="34" charset="0"/>
                <a:hlinkClick r:id="rId5"/>
              </a:rPr>
              <a:t>rd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hlinkClick r:id="rId5"/>
              </a:rPr>
              <a:t> Edition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Author on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hlinkClick r:id="rId6"/>
              </a:rPr>
              <a:t>Simple Talk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Organizes:</a:t>
            </a:r>
          </a:p>
          <a:p>
            <a:pPr marL="800072" lvl="1" indent="-342872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hlinkClick r:id="rId7"/>
              </a:rPr>
              <a:t>SQL Saturday Albany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800035" lvl="1" indent="-342872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hlinkClick r:id="rId8"/>
              </a:rPr>
              <a:t>SQL Saturday New York City 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800035" lvl="1" indent="-342872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hlinkClick r:id="rId9"/>
              </a:rPr>
              <a:t>Future Data Driven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800035" lvl="1" indent="-342872"/>
            <a:r>
              <a:rPr lang="en-US" sz="2000" dirty="0">
                <a:latin typeface="Arial" panose="020B0604020202020204" pitchFamily="34" charset="0"/>
                <a:hlinkClick r:id="rId10"/>
              </a:rPr>
              <a:t>Capital Area SQL Server User Group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IN" sz="2000" dirty="0">
                <a:solidFill>
                  <a:schemeClr val="tx1"/>
                </a:solidFill>
                <a:latin typeface="Arial" panose="020B0604020202020204" pitchFamily="34" charset="0"/>
              </a:rPr>
              <a:t>Speaker at many data events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09A8EF-B183-4015-BB48-2C07A22F563C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373" y="4136464"/>
            <a:ext cx="2052196" cy="2736261"/>
          </a:xfrm>
          <a:prstGeom prst="rect">
            <a:avLst/>
          </a:prstGeom>
        </p:spPr>
      </p:pic>
      <p:pic>
        <p:nvPicPr>
          <p:cNvPr id="5" name="Picture 4" descr="A picture containing graphical user interface&#10;&#10;Description automatically generated">
            <a:hlinkClick r:id="rId12"/>
            <a:extLst>
              <a:ext uri="{FF2B5EF4-FFF2-40B4-BE49-F238E27FC236}">
                <a16:creationId xmlns:a16="http://schemas.microsoft.com/office/drawing/2014/main" id="{D3F7A6C4-8D67-22BC-72B0-492FB7CFB8A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30357" y="5349240"/>
            <a:ext cx="1508760" cy="1508760"/>
          </a:xfrm>
          <a:prstGeom prst="rect">
            <a:avLst/>
          </a:prstGeom>
        </p:spPr>
      </p:pic>
      <p:pic>
        <p:nvPicPr>
          <p:cNvPr id="6" name="Picture 5">
            <a:hlinkClick r:id="rId6"/>
            <a:extLst>
              <a:ext uri="{FF2B5EF4-FFF2-40B4-BE49-F238E27FC236}">
                <a16:creationId xmlns:a16="http://schemas.microsoft.com/office/drawing/2014/main" id="{C0150A70-4960-1467-2BCE-63525BFB5DD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78948" y="5694082"/>
            <a:ext cx="2251408" cy="1181988"/>
          </a:xfrm>
          <a:prstGeom prst="rect">
            <a:avLst/>
          </a:prstGeom>
        </p:spPr>
      </p:pic>
      <p:pic>
        <p:nvPicPr>
          <p:cNvPr id="9" name="Picture 8" descr="A blue and white sign&#10;&#10;Description automatically generated with low confidence">
            <a:hlinkClick r:id="rId15"/>
            <a:extLst>
              <a:ext uri="{FF2B5EF4-FFF2-40B4-BE49-F238E27FC236}">
                <a16:creationId xmlns:a16="http://schemas.microsoft.com/office/drawing/2014/main" id="{1EA7EEA1-2A6F-B598-BAAE-DC313E479F0A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1745" y="4513212"/>
            <a:ext cx="1522628" cy="2389356"/>
          </a:xfrm>
          <a:prstGeom prst="rect">
            <a:avLst/>
          </a:prstGeom>
        </p:spPr>
      </p:pic>
      <p:pic>
        <p:nvPicPr>
          <p:cNvPr id="10" name="Picture 9" descr="A grey and orange logo&#10;&#10;Description automatically generated with low confidence">
            <a:hlinkClick r:id="rId17"/>
            <a:extLst>
              <a:ext uri="{FF2B5EF4-FFF2-40B4-BE49-F238E27FC236}">
                <a16:creationId xmlns:a16="http://schemas.microsoft.com/office/drawing/2014/main" id="{23D99231-E9AF-62EA-4A9E-A65939B3447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900" y="5907024"/>
            <a:ext cx="2316047" cy="965701"/>
          </a:xfrm>
          <a:prstGeom prst="rect">
            <a:avLst/>
          </a:prstGeom>
        </p:spPr>
      </p:pic>
      <p:pic>
        <p:nvPicPr>
          <p:cNvPr id="11" name="Picture 10">
            <a:hlinkClick r:id="rId19"/>
            <a:extLst>
              <a:ext uri="{FF2B5EF4-FFF2-40B4-BE49-F238E27FC236}">
                <a16:creationId xmlns:a16="http://schemas.microsoft.com/office/drawing/2014/main" id="{CE1D1CE2-6B81-A465-0427-26DEE99175A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31941" y="5314698"/>
            <a:ext cx="3644245" cy="519305"/>
          </a:xfrm>
          <a:prstGeom prst="rect">
            <a:avLst/>
          </a:prstGeom>
        </p:spPr>
      </p:pic>
      <p:pic>
        <p:nvPicPr>
          <p:cNvPr id="7" name="Picture 6" descr="A red sign with white text&#10;&#10;Description automatically generated">
            <a:extLst>
              <a:ext uri="{FF2B5EF4-FFF2-40B4-BE49-F238E27FC236}">
                <a16:creationId xmlns:a16="http://schemas.microsoft.com/office/drawing/2014/main" id="{FE621A73-84EE-486E-213C-41FE8F848A36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9117" y="4874187"/>
            <a:ext cx="1522628" cy="202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62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BBE817-86F8-9BFF-436B-6064DDC206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7B939-CD29-7B9A-D02B-92115E46F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Principle of Least Privilege: Intel x86 Processor</a:t>
            </a:r>
          </a:p>
        </p:txBody>
      </p:sp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3F1A32B4-37D7-12A5-1A72-3F75FD0A7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175" y="1586769"/>
            <a:ext cx="7304115" cy="527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8688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D9817A-3654-32FC-D62F-2FB3F6EA0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D4C6C-DF3D-5C11-4619-4505EC60B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Did We Get 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AF499-9BA9-BE37-4486-2FA687F32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We are busy / not enough time-money-resources for security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We are small. Not enough people to cover security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No one will ever do that!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Faster/easier to not use principle of least privilege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Vendors can also be (VERY) lazy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Developing faster prioritized over security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Convenience is so, so very comfy…</a:t>
            </a:r>
          </a:p>
        </p:txBody>
      </p:sp>
    </p:spTree>
    <p:extLst>
      <p:ext uri="{BB962C8B-B14F-4D97-AF65-F5344CB8AC3E}">
        <p14:creationId xmlns:p14="http://schemas.microsoft.com/office/powerpoint/2010/main" val="19502779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946DC-ED09-56D7-E2C6-6A747F6F0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A7BA7-E35D-2B7A-D006-B356303A3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Vendor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4B62D-1ED5-9778-0B88-1762C3021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We ALL use vendor software:</a:t>
            </a:r>
          </a:p>
          <a:p>
            <a:pPr marL="1028700" lvl="1" indent="-571500"/>
            <a:r>
              <a:rPr lang="en-CA" dirty="0"/>
              <a:t>Development tools (Visual Studio, PyCharm, IntelliJ, Notepad++)</a:t>
            </a:r>
          </a:p>
          <a:p>
            <a:pPr marL="1028700" lvl="1" indent="-571500"/>
            <a:r>
              <a:rPr lang="en-CA" dirty="0"/>
              <a:t>Server monitoring/metrics collection (Kibana, Data Dog)</a:t>
            </a:r>
          </a:p>
          <a:p>
            <a:pPr marL="1028700" lvl="1" indent="-571500"/>
            <a:r>
              <a:rPr lang="en-CA" dirty="0"/>
              <a:t>Data platform tools (Databases, File/document stores, Data lakes/warehouses)</a:t>
            </a:r>
          </a:p>
          <a:p>
            <a:pPr marL="1028700" lvl="1" indent="-571500"/>
            <a:r>
              <a:rPr lang="en-CA" dirty="0"/>
              <a:t>Cloud platform tools (AWS, Google, Microsoft, IBM, Meta)</a:t>
            </a:r>
          </a:p>
          <a:p>
            <a:pPr marL="1028700" lvl="1" indent="-571500"/>
            <a:r>
              <a:rPr lang="en-CA" dirty="0"/>
              <a:t>Software tools (Source control, IDEs, plugins/extensions)</a:t>
            </a:r>
          </a:p>
          <a:p>
            <a:pPr marL="1028700" lvl="1" indent="-571500"/>
            <a:r>
              <a:rPr lang="en-CA" dirty="0"/>
              <a:t>Workflow/Org management (Jira, Confluence, Salesforce, CRM)</a:t>
            </a:r>
          </a:p>
          <a:p>
            <a:pPr marL="1028700" lvl="1" indent="-571500"/>
            <a:r>
              <a:rPr lang="en-CA" dirty="0"/>
              <a:t>Training tools</a:t>
            </a:r>
          </a:p>
          <a:p>
            <a:pPr marL="1028700" lvl="1" indent="-571500"/>
            <a:r>
              <a:rPr lang="en-CA" dirty="0"/>
              <a:t>So much more…</a:t>
            </a:r>
          </a:p>
        </p:txBody>
      </p:sp>
    </p:spTree>
    <p:extLst>
      <p:ext uri="{BB962C8B-B14F-4D97-AF65-F5344CB8AC3E}">
        <p14:creationId xmlns:p14="http://schemas.microsoft.com/office/powerpoint/2010/main" val="2042323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899205-33AE-475A-BB64-91ACB3E0F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ABF21-AD10-51F7-8580-68C758ABE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Vendor Software: Lock it Down!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221C0-E793-277B-18F9-9DB9B8DEF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Configure security within vendor apps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Do not use insecure products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Do not give away data/metrics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CA" dirty="0"/>
          </a:p>
        </p:txBody>
      </p:sp>
      <p:pic>
        <p:nvPicPr>
          <p:cNvPr id="7" name="Picture 6" descr="A close-up of a padlock&#10;&#10;AI-generated content may be incorrect.">
            <a:extLst>
              <a:ext uri="{FF2B5EF4-FFF2-40B4-BE49-F238E27FC236}">
                <a16:creationId xmlns:a16="http://schemas.microsoft.com/office/drawing/2014/main" id="{42663653-20E0-8EB1-F6B3-0C6516423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43113"/>
            <a:ext cx="5242998" cy="41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5285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A8C60-F477-41D6-59DD-B57AA7167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1D78F-F422-70B4-EDD5-56B590722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Analytics/Machine Learning/AI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A0B4B-2121-A7CF-A842-8CB0B523B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How is data used by these apps/algorithms/tools?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Can data be accessed by people without the correct permissions?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Does the tool collect data and use it for training/anything else?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Is new data created, and if so, what are its permissions?</a:t>
            </a:r>
          </a:p>
        </p:txBody>
      </p:sp>
    </p:spTree>
    <p:extLst>
      <p:ext uri="{BB962C8B-B14F-4D97-AF65-F5344CB8AC3E}">
        <p14:creationId xmlns:p14="http://schemas.microsoft.com/office/powerpoint/2010/main" val="22876972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B36A1-482B-C661-5D72-BDECF9DB0E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A9BFA-3770-A854-6EB0-DD90D0F0D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All Software: Patching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B22A0-857D-C023-FB96-60441B0C8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Automate patching regularly (Quarterly? Monthly?)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Prioritize zero-day/emergency patches.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Avoid support for legacy/unpatched software.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Isolate legacy software w/ timeline to retire.</a:t>
            </a:r>
          </a:p>
        </p:txBody>
      </p:sp>
      <p:pic>
        <p:nvPicPr>
          <p:cNvPr id="5" name="Picture 4" descr="A computer screen with a blue and white update&#10;&#10;AI-generated content may be incorrect.">
            <a:extLst>
              <a:ext uri="{FF2B5EF4-FFF2-40B4-BE49-F238E27FC236}">
                <a16:creationId xmlns:a16="http://schemas.microsoft.com/office/drawing/2014/main" id="{08296F1E-658B-05AE-9080-CA5EC0A55F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256" y="3884473"/>
            <a:ext cx="5242560" cy="279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312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2BE649-D43F-0569-9B7D-54446651B4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9F7EA-D25A-2F79-DE74-11B1E656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Contracts/Laws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80E77-479C-BF67-FE52-FC2E1D698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Does my country have laws about how to use/secure data?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Does a destination country have data-specific laws?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Do customers have data contracts/privacy policies?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Does your organization have policies about data usage?</a:t>
            </a:r>
          </a:p>
        </p:txBody>
      </p:sp>
      <p:pic>
        <p:nvPicPr>
          <p:cNvPr id="7" name="Picture 6" descr="A close-up of a contract&#10;&#10;AI-generated content may be incorrect.">
            <a:extLst>
              <a:ext uri="{FF2B5EF4-FFF2-40B4-BE49-F238E27FC236}">
                <a16:creationId xmlns:a16="http://schemas.microsoft.com/office/drawing/2014/main" id="{3D7B1EFA-36A9-D183-59A6-3B24AB43E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387" y="3924300"/>
            <a:ext cx="2043613" cy="280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4552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AFAA5-BF4B-C3D1-7B14-8CB2BFBC9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9650A-8D81-BCEA-29A8-2320BF21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Dev/QA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12FC2-32F1-075C-5647-D2BFDD312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Development environments must be secure!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Data in Dev/QA must be as secure as production.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Cannot be the “Wild, Wild West”!</a:t>
            </a:r>
          </a:p>
        </p:txBody>
      </p:sp>
      <p:pic>
        <p:nvPicPr>
          <p:cNvPr id="5" name="Picture 4" descr="A group of men wearing cowboy hats">
            <a:extLst>
              <a:ext uri="{FF2B5EF4-FFF2-40B4-BE49-F238E27FC236}">
                <a16:creationId xmlns:a16="http://schemas.microsoft.com/office/drawing/2014/main" id="{9B7E42C8-3C0F-79BA-9607-F306FB8A7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356" y="3429000"/>
            <a:ext cx="5857875" cy="329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3968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50336-A49F-D536-61FF-12F532934A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865E2-7188-763E-E72A-FC3101C5C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Performance =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81AB2-00CE-D18B-98C0-672E22F40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Avoid “Performance Bombs”:</a:t>
            </a:r>
          </a:p>
          <a:p>
            <a:pPr marL="1028700" lvl="1" indent="-571500"/>
            <a:r>
              <a:rPr lang="en-CA" b="1" dirty="0"/>
              <a:t>Limit</a:t>
            </a:r>
            <a:r>
              <a:rPr lang="en-CA" dirty="0"/>
              <a:t> results sets</a:t>
            </a:r>
          </a:p>
          <a:p>
            <a:pPr marL="1028700" lvl="1" indent="-571500"/>
            <a:r>
              <a:rPr lang="en-CA" dirty="0"/>
              <a:t>Use caution with </a:t>
            </a:r>
            <a:r>
              <a:rPr lang="en-CA" b="1" dirty="0"/>
              <a:t>freeform text input</a:t>
            </a:r>
          </a:p>
          <a:p>
            <a:pPr marL="1028700" lvl="1" indent="-571500"/>
            <a:r>
              <a:rPr lang="en-CA" dirty="0"/>
              <a:t>Ensure users cannot use </a:t>
            </a:r>
            <a:r>
              <a:rPr lang="en-CA" b="1" dirty="0"/>
              <a:t>wildcards</a:t>
            </a:r>
            <a:r>
              <a:rPr lang="en-CA" dirty="0"/>
              <a:t> unless allowed</a:t>
            </a:r>
          </a:p>
          <a:p>
            <a:pPr marL="1028700" lvl="1" indent="-571500"/>
            <a:r>
              <a:rPr lang="en-CA" dirty="0"/>
              <a:t>Beware </a:t>
            </a:r>
            <a:r>
              <a:rPr lang="en-CA" b="1" dirty="0"/>
              <a:t>SQL injection</a:t>
            </a:r>
          </a:p>
          <a:p>
            <a:pPr marL="1485900" lvl="2" indent="-571500"/>
            <a:r>
              <a:rPr lang="en-CA" dirty="0"/>
              <a:t>This is </a:t>
            </a:r>
            <a:r>
              <a:rPr lang="en-CA" b="1" dirty="0"/>
              <a:t>more than dynamic SQL</a:t>
            </a:r>
            <a:r>
              <a:rPr lang="en-CA" dirty="0"/>
              <a:t>!</a:t>
            </a:r>
          </a:p>
          <a:p>
            <a:pPr marL="1028700" lvl="1" indent="-571500"/>
            <a:endParaRPr lang="en-CA" dirty="0"/>
          </a:p>
          <a:p>
            <a:pPr marL="1028700" lvl="1" indent="-571500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119431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6B913-9805-7A4F-38DF-6632613BE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57D2F-F438-F71E-1FFE-DC9AE02D9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Input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760FD-8713-35FA-735D-C1A344EF5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Avoid freeform user-generated data when possible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b="1" dirty="0"/>
              <a:t>Validate</a:t>
            </a:r>
            <a:r>
              <a:rPr lang="en-CA" dirty="0"/>
              <a:t> user-generated data prior to storage </a:t>
            </a:r>
            <a:r>
              <a:rPr lang="en-CA" b="1" dirty="0"/>
              <a:t>anywhere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b="1" dirty="0"/>
              <a:t>Validate</a:t>
            </a:r>
            <a:r>
              <a:rPr lang="en-CA" dirty="0"/>
              <a:t> user-generated data downstream</a:t>
            </a:r>
          </a:p>
          <a:p>
            <a:pPr marL="1028700" lvl="1" indent="-571500"/>
            <a:r>
              <a:rPr lang="en-CA" dirty="0"/>
              <a:t>Transactional</a:t>
            </a:r>
          </a:p>
          <a:p>
            <a:pPr marL="1028700" lvl="1" indent="-571500"/>
            <a:r>
              <a:rPr lang="en-CA" dirty="0"/>
              <a:t>ETL/ELT</a:t>
            </a:r>
          </a:p>
          <a:p>
            <a:pPr marL="1028700" lvl="1" indent="-571500"/>
            <a:r>
              <a:rPr lang="en-CA" dirty="0"/>
              <a:t>Analytic</a:t>
            </a:r>
          </a:p>
          <a:p>
            <a:pPr marL="571500" indent="-571500"/>
            <a:r>
              <a:rPr lang="en-CA" b="1" dirty="0"/>
              <a:t>Sanitize inputs </a:t>
            </a:r>
            <a:r>
              <a:rPr lang="en-CA" dirty="0"/>
              <a:t>as needed</a:t>
            </a:r>
          </a:p>
          <a:p>
            <a:pPr marL="571500" indent="-571500"/>
            <a:r>
              <a:rPr lang="en-CA" dirty="0"/>
              <a:t>Beware </a:t>
            </a:r>
            <a:r>
              <a:rPr lang="en-CA" b="1" dirty="0"/>
              <a:t>NULL</a:t>
            </a:r>
            <a:r>
              <a:rPr lang="en-CA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94409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64DF8-4A8C-1E7C-EB53-7AF0591D1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497C8-4216-2109-0D21-757B7032D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Security: Then and now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Data security fundamentals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Tactics to improve data security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Conclusion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782840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F2571B-D4B8-17EE-8ECE-4EA908871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54226-27E6-E9F6-D952-47F54DD0E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Error Messages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633E2-16A3-39B6-D98F-D604BEA70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Should all be </a:t>
            </a:r>
            <a:r>
              <a:rPr lang="en-CA" b="1" dirty="0"/>
              <a:t>app-generated.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Internal errors should </a:t>
            </a:r>
            <a:r>
              <a:rPr lang="en-CA" b="1" dirty="0"/>
              <a:t>never</a:t>
            </a:r>
            <a:r>
              <a:rPr lang="en-CA" dirty="0"/>
              <a:t> be exposed to users. Ever.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Do not </a:t>
            </a:r>
            <a:r>
              <a:rPr lang="en-CA" b="1" dirty="0"/>
              <a:t>help hackers</a:t>
            </a:r>
            <a:r>
              <a:rPr lang="en-CA" dirty="0"/>
              <a:t>!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CA" dirty="0"/>
          </a:p>
          <a:p>
            <a:pPr marL="1028700" lvl="1" indent="-571500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198431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0CB5D3-BDFD-2F3F-EACE-196DAE58F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429C0-BC65-EBA4-FA4C-E3F0D4E52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Error Messages (Better)</a:t>
            </a:r>
          </a:p>
        </p:txBody>
      </p:sp>
      <p:pic>
        <p:nvPicPr>
          <p:cNvPr id="4" name="Picture 3" descr="A screenshot of a computer error&#10;&#10;Description automatically generated">
            <a:extLst>
              <a:ext uri="{FF2B5EF4-FFF2-40B4-BE49-F238E27FC236}">
                <a16:creationId xmlns:a16="http://schemas.microsoft.com/office/drawing/2014/main" id="{1F39706C-6FCF-1AD2-DA2D-345C749F3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68" y="1524214"/>
            <a:ext cx="8345615" cy="2444282"/>
          </a:xfrm>
          <a:prstGeom prst="rect">
            <a:avLst/>
          </a:prstGeom>
        </p:spPr>
      </p:pic>
      <p:pic>
        <p:nvPicPr>
          <p:cNvPr id="6" name="Picture 5" descr="A screenshot of a error message&#10;&#10;Description automatically generated">
            <a:extLst>
              <a:ext uri="{FF2B5EF4-FFF2-40B4-BE49-F238E27FC236}">
                <a16:creationId xmlns:a16="http://schemas.microsoft.com/office/drawing/2014/main" id="{7714AD8F-62A5-1A67-9F33-896A2995F6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4277" y="2346089"/>
            <a:ext cx="3101695" cy="4333603"/>
          </a:xfrm>
          <a:prstGeom prst="rect">
            <a:avLst/>
          </a:prstGeom>
        </p:spPr>
      </p:pic>
      <p:pic>
        <p:nvPicPr>
          <p:cNvPr id="7" name="Picture 6" descr="A computer screen with a message&#10;&#10;Description automatically generated">
            <a:extLst>
              <a:ext uri="{FF2B5EF4-FFF2-40B4-BE49-F238E27FC236}">
                <a16:creationId xmlns:a16="http://schemas.microsoft.com/office/drawing/2014/main" id="{945B0EFC-371B-C30E-8A22-A4A8FE25E0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07" y="4235411"/>
            <a:ext cx="6651523" cy="206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6081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5D4847-5245-0DFE-804C-523CC1B7D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32A9-C7F7-2C77-EA6A-ADA8C513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Error Messages (Worse)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985DF24-A383-95C1-69E9-A9A2C1044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67795"/>
            <a:ext cx="9144000" cy="525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449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A5385-802B-3F95-2ECE-AF3CDD17F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7287F-7007-ED97-2267-9E8DE8CC8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Unused Apps/Features?</a:t>
            </a:r>
          </a:p>
        </p:txBody>
      </p:sp>
      <p:pic>
        <p:nvPicPr>
          <p:cNvPr id="5" name="Picture 4" descr="A computer screen with a blue and white sign&#10;&#10;AI-generated content may be incorrect.">
            <a:extLst>
              <a:ext uri="{FF2B5EF4-FFF2-40B4-BE49-F238E27FC236}">
                <a16:creationId xmlns:a16="http://schemas.microsoft.com/office/drawing/2014/main" id="{EDDD444B-6853-A770-BD41-FDB1B31BFB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091" y="1399094"/>
            <a:ext cx="9298319" cy="523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545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F431F-BB1C-B4CD-4DCB-8DC36BDD0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01CBB-1BB5-A97D-F565-CC0DFC968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Code Review?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2542B-36FF-0A71-F224-EC73FF5C8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0" lvl="1" indent="-571500"/>
            <a:r>
              <a:rPr lang="en-CA" dirty="0"/>
              <a:t>Necessary!</a:t>
            </a:r>
          </a:p>
          <a:p>
            <a:pPr marL="1028700" lvl="1" indent="-571500"/>
            <a:r>
              <a:rPr lang="en-CA" dirty="0"/>
              <a:t>Not a replacement for many other layers of security.</a:t>
            </a:r>
          </a:p>
          <a:p>
            <a:pPr marL="1028700" lvl="1" indent="-571500"/>
            <a:r>
              <a:rPr lang="en-CA" dirty="0"/>
              <a:t>Code reviewers should specialize, when possible.</a:t>
            </a:r>
          </a:p>
        </p:txBody>
      </p:sp>
      <p:pic>
        <p:nvPicPr>
          <p:cNvPr id="5" name="Picture 4" descr="A hand holding a magnifying glass&#10;&#10;AI-generated content may be incorrect.">
            <a:extLst>
              <a:ext uri="{FF2B5EF4-FFF2-40B4-BE49-F238E27FC236}">
                <a16:creationId xmlns:a16="http://schemas.microsoft.com/office/drawing/2014/main" id="{B055E2A6-68C6-F189-CBE3-4027FCB898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24" y="3133725"/>
            <a:ext cx="5911489" cy="329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3876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9E6A4-E38C-3005-B6DA-2FBCC6BB7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55080-EAD0-2F2A-B96C-1C45EF544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52C82-3447-7699-3950-1A477DD62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0" lvl="1" indent="-571500"/>
            <a:r>
              <a:rPr lang="en-CA" dirty="0"/>
              <a:t>Encrypt sensitive data at rest</a:t>
            </a:r>
          </a:p>
          <a:p>
            <a:pPr marL="1485900" lvl="2" indent="-571500"/>
            <a:r>
              <a:rPr lang="en-CA" dirty="0"/>
              <a:t>Credit card numbers</a:t>
            </a:r>
          </a:p>
          <a:p>
            <a:pPr marL="1485900" lvl="2" indent="-571500"/>
            <a:r>
              <a:rPr lang="en-CA" dirty="0"/>
              <a:t>Government ID numbers</a:t>
            </a:r>
          </a:p>
          <a:p>
            <a:pPr marL="1485900" lvl="2" indent="-571500"/>
            <a:r>
              <a:rPr lang="en-CA" dirty="0"/>
              <a:t>Account numbers</a:t>
            </a:r>
          </a:p>
          <a:p>
            <a:pPr marL="1485900" lvl="2" indent="-571500"/>
            <a:r>
              <a:rPr lang="en-CA" dirty="0"/>
              <a:t>Medical data</a:t>
            </a:r>
          </a:p>
          <a:p>
            <a:pPr marL="1485900" lvl="2" indent="-571500"/>
            <a:r>
              <a:rPr lang="en-CA" dirty="0"/>
              <a:t>…</a:t>
            </a:r>
          </a:p>
          <a:p>
            <a:pPr marL="1028700" lvl="1" indent="-571500"/>
            <a:r>
              <a:rPr lang="en-CA" dirty="0"/>
              <a:t>Use SSL/TLS protocols to ensure secure data in transit</a:t>
            </a:r>
          </a:p>
          <a:p>
            <a:pPr marL="1028700" lvl="1" indent="-571500"/>
            <a:r>
              <a:rPr lang="en-CA" dirty="0"/>
              <a:t>Encrypt backups</a:t>
            </a:r>
          </a:p>
          <a:p>
            <a:pPr marL="1028700" lvl="1" indent="-571500"/>
            <a:r>
              <a:rPr lang="en-CA" dirty="0"/>
              <a:t>Store encryption keys in a secure place</a:t>
            </a:r>
          </a:p>
        </p:txBody>
      </p:sp>
    </p:spTree>
    <p:extLst>
      <p:ext uri="{BB962C8B-B14F-4D97-AF65-F5344CB8AC3E}">
        <p14:creationId xmlns:p14="http://schemas.microsoft.com/office/powerpoint/2010/main" val="14079388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5EC22-ADC9-2693-D8B3-4DCE79AF0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BB979-D472-E37C-7603-01C3A0E90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Test Your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67ADE-DCA3-6A66-05C3-E059620F7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Perform periodic testing of infrastructure/software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Consider a 3</a:t>
            </a:r>
            <a:r>
              <a:rPr lang="en-CA" baseline="30000" dirty="0"/>
              <a:t>rd</a:t>
            </a:r>
            <a:r>
              <a:rPr lang="en-CA" dirty="0"/>
              <a:t> party security firm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Consider auditors/regular audits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CA" dirty="0"/>
              <a:t>Offer employees incentives for finding security vulnerabilities</a:t>
            </a:r>
          </a:p>
          <a:p>
            <a:pPr marL="1028700" lvl="1" indent="-571500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933586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657" b="1" dirty="0"/>
              <a:t>Conclusion</a:t>
            </a:r>
            <a:endParaRPr lang="en-US" b="1" dirty="0"/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2891" indent="-362891"/>
            <a:r>
              <a:rPr lang="en-CA" dirty="0"/>
              <a:t>Security is a many-layered, multi-dimensional challenge</a:t>
            </a:r>
          </a:p>
          <a:p>
            <a:pPr marL="362891" indent="-362891"/>
            <a:r>
              <a:rPr lang="en-CA" dirty="0"/>
              <a:t>Apply security in layers</a:t>
            </a:r>
          </a:p>
          <a:p>
            <a:pPr marL="362891" indent="-362891"/>
            <a:r>
              <a:rPr lang="en-CA" dirty="0"/>
              <a:t>Ensure multiple layers protect all data</a:t>
            </a:r>
          </a:p>
          <a:p>
            <a:pPr marL="362891" indent="-362891"/>
            <a:r>
              <a:rPr lang="en-CA" dirty="0"/>
              <a:t>Assume that users will be the weak point</a:t>
            </a:r>
          </a:p>
          <a:p>
            <a:pPr marL="362891" indent="-362891"/>
            <a:r>
              <a:rPr lang="en-CA" dirty="0"/>
              <a:t>Do not </a:t>
            </a:r>
            <a:r>
              <a:rPr lang="en-CA"/>
              <a:t>be complacent!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686471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08FE4AF-B348-5DEE-C10F-85D8705B9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204" y="274639"/>
            <a:ext cx="11003771" cy="1143000"/>
          </a:xfrm>
        </p:spPr>
        <p:txBody>
          <a:bodyPr/>
          <a:lstStyle/>
          <a:p>
            <a:r>
              <a:rPr lang="en-US" b="1" dirty="0"/>
              <a:t>Questions? Thank You!</a:t>
            </a:r>
            <a:endParaRPr lang="en-IN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3D7694-6D38-D578-B6BE-6A0138EC0E4E}"/>
              </a:ext>
            </a:extLst>
          </p:cNvPr>
          <p:cNvSpPr txBox="1"/>
          <p:nvPr/>
        </p:nvSpPr>
        <p:spPr>
          <a:xfrm>
            <a:off x="609204" y="1146710"/>
            <a:ext cx="999783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Find me here:</a:t>
            </a:r>
            <a:endParaRPr lang="en-US" sz="2800" b="1" dirty="0">
              <a:hlinkClick r:id="rId2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Ed Pollack | LinkedIn</a:t>
            </a:r>
            <a:endParaRPr lang="en-US" sz="2800" dirty="0"/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Edward Pollack | Most Valuable Professionals</a:t>
            </a:r>
            <a:endParaRPr lang="en-US" sz="2800" dirty="0"/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800" dirty="0">
                <a:hlinkClick r:id="rId5"/>
              </a:rPr>
              <a:t>https://sessionize.com/edward-pollack/</a:t>
            </a:r>
            <a:endParaRPr lang="en-US" sz="2800" dirty="0"/>
          </a:p>
          <a:p>
            <a:r>
              <a:rPr lang="en-US" sz="2800" b="1" dirty="0"/>
              <a:t>Find my content here: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6"/>
              </a:rPr>
              <a:t>EdwardPollack</a:t>
            </a:r>
            <a:r>
              <a:rPr lang="en-US" sz="2800" dirty="0">
                <a:hlinkClick r:id="rId6"/>
              </a:rPr>
              <a:t> (Ed Pollack) (github.com)</a:t>
            </a:r>
            <a:endParaRPr lang="en-US" sz="2800" dirty="0"/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800" dirty="0">
                <a:hlinkClick r:id="rId7"/>
              </a:rPr>
              <a:t>Edward Pollack, Author at Simple Talk (red-gate.com)</a:t>
            </a:r>
            <a:endParaRPr lang="en-US" sz="2800" dirty="0"/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800" dirty="0">
                <a:hlinkClick r:id="rId8"/>
              </a:rPr>
              <a:t>Ed Pollack, Author at SQL Shack - articles about database auditing, server performance, data recovery, and more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95831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0DA9DC-AADF-96CE-D0D6-2944F004B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FC5E-BA29-4FE4-C57C-E3DDC4BE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Security: How it Used to Be</a:t>
            </a:r>
          </a:p>
        </p:txBody>
      </p:sp>
      <p:pic>
        <p:nvPicPr>
          <p:cNvPr id="7" name="Picture 6" descr="A cloud computing logo with a silver cylinder&#10;&#10;AI-generated content may be incorrect.">
            <a:extLst>
              <a:ext uri="{FF2B5EF4-FFF2-40B4-BE49-F238E27FC236}">
                <a16:creationId xmlns:a16="http://schemas.microsoft.com/office/drawing/2014/main" id="{BDFE67AD-807F-9C54-D13E-624C1EAD3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382" y="2186559"/>
            <a:ext cx="3767930" cy="344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75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A586B-1B12-60ED-F3BD-02D8BD4A5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09FC4-3D0F-C301-C76A-FDFAEB063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Security: How it Used to Be</a:t>
            </a:r>
          </a:p>
        </p:txBody>
      </p:sp>
      <p:pic>
        <p:nvPicPr>
          <p:cNvPr id="4" name="Picture 3" descr="A wall with a cloud logo&#10;&#10;AI-generated content may be incorrect.">
            <a:extLst>
              <a:ext uri="{FF2B5EF4-FFF2-40B4-BE49-F238E27FC236}">
                <a16:creationId xmlns:a16="http://schemas.microsoft.com/office/drawing/2014/main" id="{7EBCE15E-B877-C53B-80E3-3CBD51599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413" y="2087278"/>
            <a:ext cx="7748337" cy="429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615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8420E4-B78A-F57A-5EF4-932159CC7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2EAC4-C59D-AEC3-A463-D40FF191B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Security: How it Used to Be</a:t>
            </a:r>
          </a:p>
        </p:txBody>
      </p:sp>
      <p:pic>
        <p:nvPicPr>
          <p:cNvPr id="5" name="Picture 4" descr="A close-up of a door lock&#10;&#10;AI-generated content may be incorrect.">
            <a:extLst>
              <a:ext uri="{FF2B5EF4-FFF2-40B4-BE49-F238E27FC236}">
                <a16:creationId xmlns:a16="http://schemas.microsoft.com/office/drawing/2014/main" id="{22286A34-2178-B19D-C113-CD5C3C014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814" y="2057399"/>
            <a:ext cx="7909236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707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A981DA-4539-D379-1CD1-1480303CB3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F888E-1EA8-8146-CCDD-7B328169D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Security: How it Used to Be</a:t>
            </a:r>
          </a:p>
        </p:txBody>
      </p:sp>
      <p:pic>
        <p:nvPicPr>
          <p:cNvPr id="5" name="Picture 4" descr="A collage of different types of locks&#10;&#10;AI-generated content may be incorrect.">
            <a:extLst>
              <a:ext uri="{FF2B5EF4-FFF2-40B4-BE49-F238E27FC236}">
                <a16:creationId xmlns:a16="http://schemas.microsoft.com/office/drawing/2014/main" id="{35397A6D-AED2-F5DE-3100-2A15F9A320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350" y="2124074"/>
            <a:ext cx="7581900" cy="416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22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9E0A2A-A2B1-443C-7547-F9543E9C9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F8422-1B27-684A-F29B-CB0384D4A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Security: How it Used to Be</a:t>
            </a:r>
          </a:p>
        </p:txBody>
      </p:sp>
      <p:pic>
        <p:nvPicPr>
          <p:cNvPr id="4" name="Picture 3" descr="A security guard standing in front of a door&#10;&#10;AI-generated content may be incorrect.">
            <a:extLst>
              <a:ext uri="{FF2B5EF4-FFF2-40B4-BE49-F238E27FC236}">
                <a16:creationId xmlns:a16="http://schemas.microsoft.com/office/drawing/2014/main" id="{C19DB144-3623-D0E1-9CD2-C3D783C23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924" y="1924050"/>
            <a:ext cx="7781683" cy="443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020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21C84-2139-925E-A207-67F59F92D4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1B9DB-7363-F273-07DF-C242BCE9C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Security: Now</a:t>
            </a:r>
          </a:p>
        </p:txBody>
      </p:sp>
      <p:pic>
        <p:nvPicPr>
          <p:cNvPr id="5" name="Picture 4" descr="A close-up of a cheese&#10;&#10;AI-generated content may be incorrect.">
            <a:extLst>
              <a:ext uri="{FF2B5EF4-FFF2-40B4-BE49-F238E27FC236}">
                <a16:creationId xmlns:a16="http://schemas.microsoft.com/office/drawing/2014/main" id="{682107EF-3B38-260D-6CC2-6F2EFB4AE7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826" y="1633537"/>
            <a:ext cx="4062412" cy="480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772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11634</TotalTime>
  <Words>1119</Words>
  <Application>Microsoft Office PowerPoint</Application>
  <PresentationFormat>Widescreen</PresentationFormat>
  <Paragraphs>187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Segoe UI</vt:lpstr>
      <vt:lpstr>Office Theme</vt:lpstr>
      <vt:lpstr>PowerPoint Presentation</vt:lpstr>
      <vt:lpstr>Ed Pollack</vt:lpstr>
      <vt:lpstr>Agenda</vt:lpstr>
      <vt:lpstr>Data Security: How it Used to Be</vt:lpstr>
      <vt:lpstr>Data Security: How it Used to Be</vt:lpstr>
      <vt:lpstr>Data Security: How it Used to Be</vt:lpstr>
      <vt:lpstr>Data Security: How it Used to Be</vt:lpstr>
      <vt:lpstr>Data Security: How it Used to Be</vt:lpstr>
      <vt:lpstr>Data Security: Now</vt:lpstr>
      <vt:lpstr>What Changed?</vt:lpstr>
      <vt:lpstr>Where Do We Start?</vt:lpstr>
      <vt:lpstr>Onion Security</vt:lpstr>
      <vt:lpstr>YOU NEED BACKUPS!</vt:lpstr>
      <vt:lpstr>YOU NEED LOGS!</vt:lpstr>
      <vt:lpstr>Hacking is Rarely This…</vt:lpstr>
      <vt:lpstr>And is usually this...</vt:lpstr>
      <vt:lpstr>Therefore, the Weakest Link is</vt:lpstr>
      <vt:lpstr>Principle of Least Privilege</vt:lpstr>
      <vt:lpstr>Principle of Least Privilege: Division of Roles </vt:lpstr>
      <vt:lpstr>Principle of Least Privilege: Intel x86 Processor</vt:lpstr>
      <vt:lpstr>How Did We Get Here?</vt:lpstr>
      <vt:lpstr>Vendor Software</vt:lpstr>
      <vt:lpstr>Vendor Software: Lock it Down!</vt:lpstr>
      <vt:lpstr>Analytics/Machine Learning/AI</vt:lpstr>
      <vt:lpstr>All Software: Patching</vt:lpstr>
      <vt:lpstr>Contracts/Laws</vt:lpstr>
      <vt:lpstr>Dev/QA</vt:lpstr>
      <vt:lpstr>Performance = Security</vt:lpstr>
      <vt:lpstr>Input Management</vt:lpstr>
      <vt:lpstr>Error Messages</vt:lpstr>
      <vt:lpstr>Error Messages (Better)</vt:lpstr>
      <vt:lpstr>Error Messages (Worse)</vt:lpstr>
      <vt:lpstr>Unused Apps/Features?</vt:lpstr>
      <vt:lpstr>Code Review?</vt:lpstr>
      <vt:lpstr>Encryption</vt:lpstr>
      <vt:lpstr>Test Your Security</vt:lpstr>
      <vt:lpstr>Conclusion</vt:lpstr>
      <vt:lpstr>Questions?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Edward Pollack</dc:creator>
  <cp:lastModifiedBy> </cp:lastModifiedBy>
  <cp:revision>224</cp:revision>
  <dcterms:created xsi:type="dcterms:W3CDTF">2022-11-29T17:09:54Z</dcterms:created>
  <dcterms:modified xsi:type="dcterms:W3CDTF">2025-03-12T22:25:22Z</dcterms:modified>
</cp:coreProperties>
</file>

<file path=docProps/thumbnail.jpeg>
</file>